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4" y="-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/>
              <a:t>Delayed routes based on average delay days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332372291895633E-2"/>
          <c:y val="0.31595999851625517"/>
          <c:w val="0.89542670992607765"/>
          <c:h val="0.463153380736901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R012</c:v>
                </c:pt>
                <c:pt idx="1">
                  <c:v>R020</c:v>
                </c:pt>
                <c:pt idx="2">
                  <c:v>R017</c:v>
                </c:pt>
                <c:pt idx="3">
                  <c:v>R015</c:v>
                </c:pt>
                <c:pt idx="4">
                  <c:v>R005</c:v>
                </c:pt>
                <c:pt idx="5">
                  <c:v>R004</c:v>
                </c:pt>
                <c:pt idx="6">
                  <c:v>R013</c:v>
                </c:pt>
                <c:pt idx="7">
                  <c:v>R011</c:v>
                </c:pt>
                <c:pt idx="8">
                  <c:v>R010</c:v>
                </c:pt>
                <c:pt idx="9">
                  <c:v>R007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1.0832999999999999</c:v>
                </c:pt>
                <c:pt idx="1">
                  <c:v>1.0588</c:v>
                </c:pt>
                <c:pt idx="2">
                  <c:v>1</c:v>
                </c:pt>
                <c:pt idx="3">
                  <c:v>1</c:v>
                </c:pt>
                <c:pt idx="4">
                  <c:v>0.8</c:v>
                </c:pt>
                <c:pt idx="5">
                  <c:v>0.8</c:v>
                </c:pt>
                <c:pt idx="6">
                  <c:v>0.76470000000000005</c:v>
                </c:pt>
                <c:pt idx="7">
                  <c:v>0.7</c:v>
                </c:pt>
                <c:pt idx="8">
                  <c:v>0.7</c:v>
                </c:pt>
                <c:pt idx="9">
                  <c:v>0.6875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F4-4190-A26D-42AA3ED3F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742095"/>
        <c:axId val="490742575"/>
      </c:barChart>
      <c:catAx>
        <c:axId val="490742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42575"/>
        <c:crosses val="autoZero"/>
        <c:auto val="1"/>
        <c:lblAlgn val="ctr"/>
        <c:lblOffset val="100"/>
        <c:noMultiLvlLbl val="0"/>
      </c:catAx>
      <c:valAx>
        <c:axId val="49074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42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Task</a:t>
            </a:r>
            <a:r>
              <a:rPr lang="en-US" baseline="0" dirty="0"/>
              <a:t> 3.1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32569792412312"/>
          <c:y val="0.10408599942657032"/>
          <c:w val="0.71702511472075925"/>
          <c:h val="0.567296189843347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avg_delivery_time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R001</c:v>
                </c:pt>
                <c:pt idx="1">
                  <c:v>R002</c:v>
                </c:pt>
                <c:pt idx="2">
                  <c:v>R003</c:v>
                </c:pt>
                <c:pt idx="3">
                  <c:v>R004</c:v>
                </c:pt>
                <c:pt idx="4">
                  <c:v>R005</c:v>
                </c:pt>
                <c:pt idx="5">
                  <c:v>R006</c:v>
                </c:pt>
                <c:pt idx="6">
                  <c:v>R007</c:v>
                </c:pt>
                <c:pt idx="7">
                  <c:v>R008</c:v>
                </c:pt>
                <c:pt idx="8">
                  <c:v>R009</c:v>
                </c:pt>
                <c:pt idx="9">
                  <c:v>R010</c:v>
                </c:pt>
                <c:pt idx="10">
                  <c:v>R011</c:v>
                </c:pt>
                <c:pt idx="11">
                  <c:v>R012</c:v>
                </c:pt>
                <c:pt idx="12">
                  <c:v>R013</c:v>
                </c:pt>
                <c:pt idx="13">
                  <c:v>R014</c:v>
                </c:pt>
                <c:pt idx="14">
                  <c:v>R015</c:v>
                </c:pt>
                <c:pt idx="15">
                  <c:v>R016</c:v>
                </c:pt>
                <c:pt idx="16">
                  <c:v>R017</c:v>
                </c:pt>
                <c:pt idx="17">
                  <c:v>R018</c:v>
                </c:pt>
                <c:pt idx="18">
                  <c:v>R019</c:v>
                </c:pt>
                <c:pt idx="19">
                  <c:v>R020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</c:v>
                </c:pt>
                <c:pt idx="1">
                  <c:v>4.7272999999999996</c:v>
                </c:pt>
                <c:pt idx="2">
                  <c:v>4.5</c:v>
                </c:pt>
                <c:pt idx="3">
                  <c:v>5.0999999999999996</c:v>
                </c:pt>
                <c:pt idx="4">
                  <c:v>5</c:v>
                </c:pt>
                <c:pt idx="5">
                  <c:v>4.8182</c:v>
                </c:pt>
                <c:pt idx="6">
                  <c:v>5.75</c:v>
                </c:pt>
                <c:pt idx="7">
                  <c:v>5.4375</c:v>
                </c:pt>
                <c:pt idx="8">
                  <c:v>4.875</c:v>
                </c:pt>
                <c:pt idx="9">
                  <c:v>5.25</c:v>
                </c:pt>
                <c:pt idx="10">
                  <c:v>5.55</c:v>
                </c:pt>
                <c:pt idx="11">
                  <c:v>4.8333000000000004</c:v>
                </c:pt>
                <c:pt idx="12">
                  <c:v>4.4118000000000004</c:v>
                </c:pt>
                <c:pt idx="13">
                  <c:v>5.6154000000000002</c:v>
                </c:pt>
                <c:pt idx="14">
                  <c:v>6.3333000000000004</c:v>
                </c:pt>
                <c:pt idx="15">
                  <c:v>5.4166999999999996</c:v>
                </c:pt>
                <c:pt idx="16">
                  <c:v>6.2857000000000003</c:v>
                </c:pt>
                <c:pt idx="17">
                  <c:v>5.4</c:v>
                </c:pt>
                <c:pt idx="18">
                  <c:v>5.6154000000000002</c:v>
                </c:pt>
                <c:pt idx="19">
                  <c:v>5.8823999999999996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C0-449C-BBC8-ECF552123F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avg_traffic_delay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R001</c:v>
                </c:pt>
                <c:pt idx="1">
                  <c:v>R002</c:v>
                </c:pt>
                <c:pt idx="2">
                  <c:v>R003</c:v>
                </c:pt>
                <c:pt idx="3">
                  <c:v>R004</c:v>
                </c:pt>
                <c:pt idx="4">
                  <c:v>R005</c:v>
                </c:pt>
                <c:pt idx="5">
                  <c:v>R006</c:v>
                </c:pt>
                <c:pt idx="6">
                  <c:v>R007</c:v>
                </c:pt>
                <c:pt idx="7">
                  <c:v>R008</c:v>
                </c:pt>
                <c:pt idx="8">
                  <c:v>R009</c:v>
                </c:pt>
                <c:pt idx="9">
                  <c:v>R010</c:v>
                </c:pt>
                <c:pt idx="10">
                  <c:v>R011</c:v>
                </c:pt>
                <c:pt idx="11">
                  <c:v>R012</c:v>
                </c:pt>
                <c:pt idx="12">
                  <c:v>R013</c:v>
                </c:pt>
                <c:pt idx="13">
                  <c:v>R014</c:v>
                </c:pt>
                <c:pt idx="14">
                  <c:v>R015</c:v>
                </c:pt>
                <c:pt idx="15">
                  <c:v>R016</c:v>
                </c:pt>
                <c:pt idx="16">
                  <c:v>R017</c:v>
                </c:pt>
                <c:pt idx="17">
                  <c:v>R018</c:v>
                </c:pt>
                <c:pt idx="18">
                  <c:v>R019</c:v>
                </c:pt>
                <c:pt idx="19">
                  <c:v>R020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</c:v>
                </c:pt>
                <c:pt idx="1">
                  <c:v>22</c:v>
                </c:pt>
                <c:pt idx="2">
                  <c:v>11</c:v>
                </c:pt>
                <c:pt idx="3">
                  <c:v>3</c:v>
                </c:pt>
                <c:pt idx="4">
                  <c:v>26</c:v>
                </c:pt>
                <c:pt idx="5">
                  <c:v>42</c:v>
                </c:pt>
                <c:pt idx="6">
                  <c:v>51</c:v>
                </c:pt>
                <c:pt idx="7">
                  <c:v>34</c:v>
                </c:pt>
                <c:pt idx="8">
                  <c:v>46</c:v>
                </c:pt>
                <c:pt idx="9">
                  <c:v>40</c:v>
                </c:pt>
                <c:pt idx="10">
                  <c:v>25</c:v>
                </c:pt>
                <c:pt idx="11">
                  <c:v>29</c:v>
                </c:pt>
                <c:pt idx="12">
                  <c:v>38</c:v>
                </c:pt>
                <c:pt idx="13">
                  <c:v>58</c:v>
                </c:pt>
                <c:pt idx="14">
                  <c:v>29</c:v>
                </c:pt>
                <c:pt idx="15">
                  <c:v>8</c:v>
                </c:pt>
                <c:pt idx="16">
                  <c:v>8</c:v>
                </c:pt>
                <c:pt idx="17">
                  <c:v>11</c:v>
                </c:pt>
                <c:pt idx="18">
                  <c:v>37</c:v>
                </c:pt>
                <c:pt idx="19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C0-449C-BBC8-ECF552123F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Effeciency_ratio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R001</c:v>
                </c:pt>
                <c:pt idx="1">
                  <c:v>R002</c:v>
                </c:pt>
                <c:pt idx="2">
                  <c:v>R003</c:v>
                </c:pt>
                <c:pt idx="3">
                  <c:v>R004</c:v>
                </c:pt>
                <c:pt idx="4">
                  <c:v>R005</c:v>
                </c:pt>
                <c:pt idx="5">
                  <c:v>R006</c:v>
                </c:pt>
                <c:pt idx="6">
                  <c:v>R007</c:v>
                </c:pt>
                <c:pt idx="7">
                  <c:v>R008</c:v>
                </c:pt>
                <c:pt idx="8">
                  <c:v>R009</c:v>
                </c:pt>
                <c:pt idx="9">
                  <c:v>R010</c:v>
                </c:pt>
                <c:pt idx="10">
                  <c:v>R011</c:v>
                </c:pt>
                <c:pt idx="11">
                  <c:v>R012</c:v>
                </c:pt>
                <c:pt idx="12">
                  <c:v>R013</c:v>
                </c:pt>
                <c:pt idx="13">
                  <c:v>R014</c:v>
                </c:pt>
                <c:pt idx="14">
                  <c:v>R015</c:v>
                </c:pt>
                <c:pt idx="15">
                  <c:v>R016</c:v>
                </c:pt>
                <c:pt idx="16">
                  <c:v>R017</c:v>
                </c:pt>
                <c:pt idx="17">
                  <c:v>R018</c:v>
                </c:pt>
                <c:pt idx="18">
                  <c:v>R019</c:v>
                </c:pt>
                <c:pt idx="19">
                  <c:v>R020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0.61367924528301798</c:v>
                </c:pt>
                <c:pt idx="1">
                  <c:v>2.15617977528089</c:v>
                </c:pt>
                <c:pt idx="2">
                  <c:v>0.58157894736842097</c:v>
                </c:pt>
                <c:pt idx="3">
                  <c:v>4.2781250000000002</c:v>
                </c:pt>
                <c:pt idx="4">
                  <c:v>0.37382198952879497</c:v>
                </c:pt>
                <c:pt idx="5">
                  <c:v>0.16065573770491801</c:v>
                </c:pt>
                <c:pt idx="6">
                  <c:v>0.28250950570342198</c:v>
                </c:pt>
                <c:pt idx="7">
                  <c:v>0.243720930232558</c:v>
                </c:pt>
                <c:pt idx="8">
                  <c:v>0.60478468899521498</c:v>
                </c:pt>
                <c:pt idx="9">
                  <c:v>0.66860465116279</c:v>
                </c:pt>
                <c:pt idx="10">
                  <c:v>0.95561797752808897</c:v>
                </c:pt>
                <c:pt idx="11">
                  <c:v>0.90363636363636302</c:v>
                </c:pt>
                <c:pt idx="12">
                  <c:v>0.932499999999999</c:v>
                </c:pt>
                <c:pt idx="13">
                  <c:v>2.2781818181818099</c:v>
                </c:pt>
                <c:pt idx="14">
                  <c:v>0.300869565217391</c:v>
                </c:pt>
                <c:pt idx="15">
                  <c:v>0.15120481927710799</c:v>
                </c:pt>
                <c:pt idx="16">
                  <c:v>0.32800000000000001</c:v>
                </c:pt>
                <c:pt idx="17">
                  <c:v>0.53660377358490496</c:v>
                </c:pt>
                <c:pt idx="18">
                  <c:v>3.76938775510204</c:v>
                </c:pt>
                <c:pt idx="19">
                  <c:v>0.55029239766081794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C0-449C-BBC8-ECF552123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724335"/>
        <c:axId val="490735375"/>
      </c:barChart>
      <c:catAx>
        <c:axId val="49072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35375"/>
        <c:crosses val="autoZero"/>
        <c:auto val="1"/>
        <c:lblAlgn val="ctr"/>
        <c:lblOffset val="100"/>
        <c:noMultiLvlLbl val="0"/>
      </c:catAx>
      <c:valAx>
        <c:axId val="490735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24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197261989978523"/>
          <c:y val="0.78545416756917152"/>
          <c:w val="0.79514549033643522"/>
          <c:h val="6.5078508531957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Top_3</a:t>
            </a:r>
            <a:r>
              <a:rPr lang="en-US" baseline="0" dirty="0"/>
              <a:t>_warehous_by_</a:t>
            </a:r>
            <a:r>
              <a:rPr lang="en-US" dirty="0"/>
              <a:t>avg_processing_time(Minutes)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avg_processing_time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W010</c:v>
                </c:pt>
                <c:pt idx="1">
                  <c:v>W009</c:v>
                </c:pt>
                <c:pt idx="2">
                  <c:v>W007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171</c:v>
                </c:pt>
                <c:pt idx="1">
                  <c:v>170</c:v>
                </c:pt>
                <c:pt idx="2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B1-4F4D-83CA-3DADCFB77B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5037983"/>
        <c:axId val="1075038463"/>
      </c:barChart>
      <c:catAx>
        <c:axId val="1075037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038463"/>
        <c:crosses val="autoZero"/>
        <c:auto val="1"/>
        <c:lblAlgn val="ctr"/>
        <c:lblOffset val="100"/>
        <c:noMultiLvlLbl val="0"/>
      </c:catAx>
      <c:valAx>
        <c:axId val="107503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037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</a:t>
            </a:r>
            <a:r>
              <a:rPr lang="en-US" baseline="0" dirty="0"/>
              <a:t> Vs Delayed Shipment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total_shipment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W001</c:v>
                </c:pt>
                <c:pt idx="1">
                  <c:v>W002</c:v>
                </c:pt>
                <c:pt idx="2">
                  <c:v>W003</c:v>
                </c:pt>
                <c:pt idx="3">
                  <c:v>W004</c:v>
                </c:pt>
                <c:pt idx="4">
                  <c:v>W005</c:v>
                </c:pt>
                <c:pt idx="5">
                  <c:v>W006</c:v>
                </c:pt>
                <c:pt idx="6">
                  <c:v>W007</c:v>
                </c:pt>
                <c:pt idx="7">
                  <c:v>W008</c:v>
                </c:pt>
                <c:pt idx="8">
                  <c:v>W009</c:v>
                </c:pt>
                <c:pt idx="9">
                  <c:v>W010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</c:v>
                </c:pt>
                <c:pt idx="1">
                  <c:v>28</c:v>
                </c:pt>
                <c:pt idx="2">
                  <c:v>23</c:v>
                </c:pt>
                <c:pt idx="3">
                  <c:v>31</c:v>
                </c:pt>
                <c:pt idx="4">
                  <c:v>25</c:v>
                </c:pt>
                <c:pt idx="5">
                  <c:v>37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98-4169-B7BD-58DEA4F45C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delyed_shipments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W001</c:v>
                </c:pt>
                <c:pt idx="1">
                  <c:v>W002</c:v>
                </c:pt>
                <c:pt idx="2">
                  <c:v>W003</c:v>
                </c:pt>
                <c:pt idx="3">
                  <c:v>W004</c:v>
                </c:pt>
                <c:pt idx="4">
                  <c:v>W005</c:v>
                </c:pt>
                <c:pt idx="5">
                  <c:v>W006</c:v>
                </c:pt>
                <c:pt idx="6">
                  <c:v>W007</c:v>
                </c:pt>
                <c:pt idx="7">
                  <c:v>W008</c:v>
                </c:pt>
                <c:pt idx="8">
                  <c:v>W009</c:v>
                </c:pt>
                <c:pt idx="9">
                  <c:v>W010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18</c:v>
                </c:pt>
                <c:pt idx="1">
                  <c:v>10</c:v>
                </c:pt>
                <c:pt idx="2">
                  <c:v>13</c:v>
                </c:pt>
                <c:pt idx="3">
                  <c:v>12</c:v>
                </c:pt>
                <c:pt idx="4">
                  <c:v>14</c:v>
                </c:pt>
                <c:pt idx="5">
                  <c:v>12</c:v>
                </c:pt>
                <c:pt idx="6">
                  <c:v>15</c:v>
                </c:pt>
                <c:pt idx="7">
                  <c:v>5</c:v>
                </c:pt>
                <c:pt idx="8">
                  <c:v>13</c:v>
                </c:pt>
                <c:pt idx="9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98-4169-B7BD-58DEA4F45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5049023"/>
        <c:axId val="1075049503"/>
      </c:barChart>
      <c:catAx>
        <c:axId val="1075049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049503"/>
        <c:crosses val="autoZero"/>
        <c:auto val="1"/>
        <c:lblAlgn val="ctr"/>
        <c:lblOffset val="100"/>
        <c:noMultiLvlLbl val="0"/>
      </c:catAx>
      <c:valAx>
        <c:axId val="1075049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049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Warehouse data with greater than average process time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avg_processing_time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W004</c:v>
                </c:pt>
                <c:pt idx="1">
                  <c:v>W001</c:v>
                </c:pt>
                <c:pt idx="2">
                  <c:v>W010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5.8064999999999998</c:v>
                </c:pt>
                <c:pt idx="1">
                  <c:v>5.3235000000000001</c:v>
                </c:pt>
                <c:pt idx="2">
                  <c:v>5.6666999999999996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2E-4B38-B448-D03C9FA781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global_avg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W004</c:v>
                </c:pt>
                <c:pt idx="1">
                  <c:v>W001</c:v>
                </c:pt>
                <c:pt idx="2">
                  <c:v>W010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5.2463899999999999</c:v>
                </c:pt>
                <c:pt idx="1">
                  <c:v>5.2463899999999999</c:v>
                </c:pt>
                <c:pt idx="2">
                  <c:v>5.2463899999999999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2E-4B38-B448-D03C9FA781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75054783"/>
        <c:axId val="1075055263"/>
        <c:axId val="0"/>
      </c:bar3DChart>
      <c:catAx>
        <c:axId val="1075054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055263"/>
        <c:crosses val="autoZero"/>
        <c:auto val="1"/>
        <c:lblAlgn val="ctr"/>
        <c:lblOffset val="100"/>
        <c:noMultiLvlLbl val="0"/>
      </c:catAx>
      <c:valAx>
        <c:axId val="1075055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FF000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05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rPr>
              <a:t>WareHouse</a:t>
            </a:r>
            <a:r>
              <a:rPr kumimoji="0" lang="en-US" sz="1862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rPr>
              <a:t> ranking based on time delivery</a:t>
            </a:r>
          </a:p>
          <a:p>
            <a:pPr>
              <a:defRPr/>
            </a:pPr>
            <a:endParaRPr kumimoji="0" lang="en-US" sz="1862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Rank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W008</c:v>
                </c:pt>
                <c:pt idx="1">
                  <c:v>W006</c:v>
                </c:pt>
                <c:pt idx="2">
                  <c:v>W002</c:v>
                </c:pt>
                <c:pt idx="3">
                  <c:v>W004</c:v>
                </c:pt>
                <c:pt idx="4">
                  <c:v>W009</c:v>
                </c:pt>
                <c:pt idx="5">
                  <c:v>W007</c:v>
                </c:pt>
                <c:pt idx="6">
                  <c:v>W001</c:v>
                </c:pt>
                <c:pt idx="7">
                  <c:v>W005</c:v>
                </c:pt>
                <c:pt idx="8">
                  <c:v>W003</c:v>
                </c:pt>
                <c:pt idx="9">
                  <c:v>W010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CE-4FC5-A96C-9771D7FF9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90756495"/>
        <c:axId val="490769455"/>
      </c:barChart>
      <c:catAx>
        <c:axId val="4907564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69455"/>
        <c:crosses val="autoZero"/>
        <c:auto val="1"/>
        <c:lblAlgn val="ctr"/>
        <c:lblOffset val="100"/>
        <c:noMultiLvlLbl val="0"/>
      </c:catAx>
      <c:valAx>
        <c:axId val="4907694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56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Agents</a:t>
            </a:r>
            <a:r>
              <a:rPr lang="en-US" baseline="0" dirty="0"/>
              <a:t> with less than 80% on time</a:t>
            </a:r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On_Time_Percentage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A043</c:v>
                </c:pt>
                <c:pt idx="1">
                  <c:v>A037</c:v>
                </c:pt>
                <c:pt idx="2">
                  <c:v>A016</c:v>
                </c:pt>
                <c:pt idx="3">
                  <c:v>A048</c:v>
                </c:pt>
                <c:pt idx="4">
                  <c:v>A040</c:v>
                </c:pt>
                <c:pt idx="5">
                  <c:v>A020</c:v>
                </c:pt>
                <c:pt idx="6">
                  <c:v>A030</c:v>
                </c:pt>
                <c:pt idx="7">
                  <c:v>A046</c:v>
                </c:pt>
                <c:pt idx="8">
                  <c:v>A035</c:v>
                </c:pt>
                <c:pt idx="9">
                  <c:v>A028</c:v>
                </c:pt>
                <c:pt idx="10">
                  <c:v>A023</c:v>
                </c:pt>
                <c:pt idx="11">
                  <c:v>A003</c:v>
                </c:pt>
                <c:pt idx="12">
                  <c:v>A027</c:v>
                </c:pt>
                <c:pt idx="13">
                  <c:v>A018</c:v>
                </c:pt>
                <c:pt idx="14">
                  <c:v>A050</c:v>
                </c:pt>
                <c:pt idx="15">
                  <c:v>A039</c:v>
                </c:pt>
                <c:pt idx="16">
                  <c:v>A008</c:v>
                </c:pt>
                <c:pt idx="17">
                  <c:v>A038</c:v>
                </c:pt>
                <c:pt idx="18">
                  <c:v>A011</c:v>
                </c:pt>
                <c:pt idx="19">
                  <c:v>A010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79.510000000000005</c:v>
                </c:pt>
                <c:pt idx="1">
                  <c:v>78.94</c:v>
                </c:pt>
                <c:pt idx="2">
                  <c:v>78.39</c:v>
                </c:pt>
                <c:pt idx="3">
                  <c:v>77.92</c:v>
                </c:pt>
                <c:pt idx="4">
                  <c:v>77.83</c:v>
                </c:pt>
                <c:pt idx="5">
                  <c:v>77.650000000000006</c:v>
                </c:pt>
                <c:pt idx="6">
                  <c:v>76.599999999999994</c:v>
                </c:pt>
                <c:pt idx="7">
                  <c:v>75.459999999999994</c:v>
                </c:pt>
                <c:pt idx="8">
                  <c:v>74.5</c:v>
                </c:pt>
                <c:pt idx="9">
                  <c:v>74.47</c:v>
                </c:pt>
                <c:pt idx="10">
                  <c:v>74.209999999999994</c:v>
                </c:pt>
                <c:pt idx="11">
                  <c:v>74.150000000000006</c:v>
                </c:pt>
                <c:pt idx="12">
                  <c:v>73.8</c:v>
                </c:pt>
                <c:pt idx="13">
                  <c:v>73.209999999999994</c:v>
                </c:pt>
                <c:pt idx="14">
                  <c:v>72.75</c:v>
                </c:pt>
                <c:pt idx="15">
                  <c:v>72.599999999999994</c:v>
                </c:pt>
                <c:pt idx="16">
                  <c:v>72.39</c:v>
                </c:pt>
                <c:pt idx="17">
                  <c:v>71.8</c:v>
                </c:pt>
                <c:pt idx="18">
                  <c:v>71.5</c:v>
                </c:pt>
                <c:pt idx="19">
                  <c:v>70.45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F-4BEF-8AE7-F884767A0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90761775"/>
        <c:axId val="490758415"/>
      </c:barChart>
      <c:catAx>
        <c:axId val="4907617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58415"/>
        <c:crosses val="autoZero"/>
        <c:auto val="1"/>
        <c:lblAlgn val="ctr"/>
        <c:lblOffset val="100"/>
        <c:noMultiLvlLbl val="0"/>
      </c:catAx>
      <c:valAx>
        <c:axId val="4907584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61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speed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4B-4BC9-98FC-48B34AEFBF49}"/>
              </c:ext>
            </c:extLst>
          </c:dPt>
          <c:cat>
            <c:strRef>
              <c:f>Sheet1!$A$2:$A$3</c:f>
              <c:strCache>
                <c:ptCount val="2"/>
                <c:pt idx="0">
                  <c:v>Top 5</c:v>
                </c:pt>
                <c:pt idx="1">
                  <c:v>Bottom 5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56.8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4B-4BC9-98FC-48B34AEFBF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735375"/>
        <c:axId val="490732495"/>
      </c:barChart>
      <c:catAx>
        <c:axId val="490735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32495"/>
        <c:crosses val="autoZero"/>
        <c:auto val="1"/>
        <c:lblAlgn val="ctr"/>
        <c:lblOffset val="100"/>
        <c:noMultiLvlLbl val="0"/>
      </c:catAx>
      <c:valAx>
        <c:axId val="490732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35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Reasons_used</a:t>
            </a:r>
            <a:r>
              <a:rPr lang="en-US" dirty="0"/>
              <a:t>(count)</a:t>
            </a:r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9060162401574794E-2"/>
          <c:y val="0.15648055139760386"/>
          <c:w val="0.92687733759842517"/>
          <c:h val="0.71421310813157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No_of_times_used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Sorting Delay</c:v>
                </c:pt>
                <c:pt idx="1">
                  <c:v>Weather</c:v>
                </c:pt>
                <c:pt idx="2">
                  <c:v>None</c:v>
                </c:pt>
                <c:pt idx="3">
                  <c:v>Traffic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272</c:v>
                </c:pt>
                <c:pt idx="1">
                  <c:v>263</c:v>
                </c:pt>
                <c:pt idx="2">
                  <c:v>258</c:v>
                </c:pt>
                <c:pt idx="3">
                  <c:v>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B6-4BAE-BC9F-62727A9AC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777615"/>
        <c:axId val="490778095"/>
      </c:barChart>
      <c:catAx>
        <c:axId val="490777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78095"/>
        <c:crosses val="autoZero"/>
        <c:auto val="1"/>
        <c:lblAlgn val="ctr"/>
        <c:lblOffset val="100"/>
        <c:noMultiLvlLbl val="0"/>
      </c:catAx>
      <c:valAx>
        <c:axId val="490778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777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287B5-D594-46B6-8B74-AC1C188B95D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33D84-4083-4C62-BFAB-384AC04E0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33D84-4083-4C62-BFAB-384AC04E02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7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5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0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4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1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6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3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0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8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8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02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1D5E4-E53C-40CD-A017-DC359E56786B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1B76D-6853-49D5-BA44-5AD30A5A1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657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ossegalapoma.cat/amical-wikimedia-viquipedia-alex-hinojo-programa-314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ossegalapoma.cat/amical-wikimedia-viquipedia-alex-hinojo-programa-314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7AE0-3E73-E212-A968-DD35CA171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Logistics Optimization for Delivery Routes</a:t>
            </a:r>
            <a:endParaRPr lang="en-US" dirty="0">
              <a:latin typeface="Rockwell Extra Bold" panose="02060903040505020403" pitchFamily="18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545FF-B501-89B9-973F-E4C66B20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0425" y="3790950"/>
            <a:ext cx="48577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EB1E83-DE0F-373B-5CF9-2B719D93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2" t="12831" r="51048" b="41075"/>
          <a:stretch>
            <a:fillRect/>
          </a:stretch>
        </p:blipFill>
        <p:spPr>
          <a:xfrm>
            <a:off x="619432" y="502389"/>
            <a:ext cx="10432026" cy="58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FDCE-607B-4911-7C95-3FCC2D04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Task 6</a:t>
            </a:r>
            <a:b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endParaRPr lang="en-US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6B219-B6D7-F052-E05C-5190F9FD52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68" t="19498" r="16371" b="24875"/>
          <a:stretch>
            <a:fillRect/>
          </a:stretch>
        </p:blipFill>
        <p:spPr>
          <a:xfrm>
            <a:off x="249226" y="1199534"/>
            <a:ext cx="11693547" cy="54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5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76E6-C221-8873-84C4-CEEE230C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35" y="388375"/>
            <a:ext cx="4555613" cy="883572"/>
          </a:xfrm>
        </p:spPr>
        <p:txBody>
          <a:bodyPr>
            <a:normAutofit/>
          </a:bodyPr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 for Task 6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4830CA-51D0-AEBC-01B1-A7259550F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1016001"/>
              </p:ext>
            </p:extLst>
          </p:nvPr>
        </p:nvGraphicFramePr>
        <p:xfrm>
          <a:off x="183535" y="883571"/>
          <a:ext cx="11801988" cy="4730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635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CE69-4773-2E82-8114-70CB1BF4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903"/>
            <a:ext cx="2635045" cy="879987"/>
          </a:xfrm>
        </p:spPr>
        <p:txBody>
          <a:bodyPr/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Task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7D7B9-415E-3161-826D-4269171C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06" t="17634" r="10080" b="25161"/>
          <a:stretch>
            <a:fillRect/>
          </a:stretch>
        </p:blipFill>
        <p:spPr>
          <a:xfrm>
            <a:off x="0" y="1229033"/>
            <a:ext cx="12681888" cy="55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01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497E-B25B-8DD5-F7A2-8D9A82BB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8900"/>
            <a:ext cx="4994787" cy="1044575"/>
          </a:xfrm>
        </p:spPr>
        <p:txBody>
          <a:bodyPr>
            <a:normAutofit/>
          </a:bodyPr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 for Task 7.1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4B44A2-91B5-4952-42D3-6841F9221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1" t="11899" r="56613" b="45807"/>
          <a:stretch>
            <a:fillRect/>
          </a:stretch>
        </p:blipFill>
        <p:spPr>
          <a:xfrm>
            <a:off x="73742" y="1133475"/>
            <a:ext cx="9114504" cy="532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4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6943-731C-19B8-3757-0167762A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8" y="106839"/>
            <a:ext cx="6457336" cy="79508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 for Task 7.2 &amp; 7.3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5D5BF-6286-0A62-5332-4D612D8DE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194" t="12550" r="15647" b="7989"/>
          <a:stretch>
            <a:fillRect/>
          </a:stretch>
        </p:blipFill>
        <p:spPr>
          <a:xfrm>
            <a:off x="890587" y="946047"/>
            <a:ext cx="10410825" cy="58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2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4149A4-43E5-C519-324A-C22FA541E925}"/>
              </a:ext>
            </a:extLst>
          </p:cNvPr>
          <p:cNvSpPr txBox="1"/>
          <p:nvPr/>
        </p:nvSpPr>
        <p:spPr>
          <a:xfrm>
            <a:off x="3595687" y="2228671"/>
            <a:ext cx="5000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C8BE7-1B37-3C74-6E6B-FDC864886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4372" y="3781424"/>
            <a:ext cx="7003256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1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8505-239F-50A8-BF0F-13C39B5C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Task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A032E-C698-76EC-B3EC-C57BB9D2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2" t="17778" r="57579" b="35000"/>
          <a:stretch>
            <a:fillRect/>
          </a:stretch>
        </p:blipFill>
        <p:spPr>
          <a:xfrm>
            <a:off x="838200" y="1345565"/>
            <a:ext cx="3000375" cy="323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C1FAFA-AE91-0115-CEF5-17686DEF5D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50" t="17555" r="53188" b="35223"/>
          <a:stretch>
            <a:fillRect/>
          </a:stretch>
        </p:blipFill>
        <p:spPr>
          <a:xfrm>
            <a:off x="4052887" y="1345564"/>
            <a:ext cx="3543300" cy="3238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54C761-46C7-3539-5B60-412D5F9306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51" t="51889" r="62624" b="37444"/>
          <a:stretch>
            <a:fillRect/>
          </a:stretch>
        </p:blipFill>
        <p:spPr>
          <a:xfrm>
            <a:off x="7886700" y="1345564"/>
            <a:ext cx="2453640" cy="731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06A420-60A3-2114-3AA6-B3FF29A7B5A8}"/>
              </a:ext>
            </a:extLst>
          </p:cNvPr>
          <p:cNvSpPr txBox="1"/>
          <p:nvPr/>
        </p:nvSpPr>
        <p:spPr>
          <a:xfrm>
            <a:off x="838200" y="4739640"/>
            <a:ext cx="443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 1: No Duplicate Values or Null Values found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DC2A3-35CA-74CF-0696-851E87AD6092}"/>
              </a:ext>
            </a:extLst>
          </p:cNvPr>
          <p:cNvSpPr txBox="1"/>
          <p:nvPr/>
        </p:nvSpPr>
        <p:spPr>
          <a:xfrm>
            <a:off x="838200" y="5403046"/>
            <a:ext cx="5543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Result 2: The </a:t>
            </a:r>
            <a:r>
              <a:rPr lang="en-US" dirty="0"/>
              <a:t>data types of date columns were modified</a:t>
            </a:r>
          </a:p>
        </p:txBody>
      </p:sp>
    </p:spTree>
    <p:extLst>
      <p:ext uri="{BB962C8B-B14F-4D97-AF65-F5344CB8AC3E}">
        <p14:creationId xmlns:p14="http://schemas.microsoft.com/office/powerpoint/2010/main" val="213402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1BA0-D663-BDE0-1759-2C153D8D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Task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31FA-5475-43DD-94B9-FA65B7B9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2" t="24653" r="23062" b="39889"/>
          <a:stretch>
            <a:fillRect/>
          </a:stretch>
        </p:blipFill>
        <p:spPr>
          <a:xfrm>
            <a:off x="838200" y="1538288"/>
            <a:ext cx="7208520" cy="2431732"/>
          </a:xfrm>
          <a:prstGeom prst="rect">
            <a:avLst/>
          </a:prstGeom>
        </p:spPr>
      </p:pic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7C3B6AA8-3F76-F0EC-660D-77547135DC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386448"/>
              </p:ext>
            </p:extLst>
          </p:nvPr>
        </p:nvGraphicFramePr>
        <p:xfrm>
          <a:off x="332740" y="4076700"/>
          <a:ext cx="5313680" cy="2884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D4C688E-87BB-17DB-E5BB-6BE4F7DD2D07}"/>
              </a:ext>
            </a:extLst>
          </p:cNvPr>
          <p:cNvSpPr txBox="1"/>
          <p:nvPr/>
        </p:nvSpPr>
        <p:spPr>
          <a:xfrm>
            <a:off x="8354060" y="1398241"/>
            <a:ext cx="3246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Result1 : The delay was calculated for the deliveries</a:t>
            </a:r>
          </a:p>
          <a:p>
            <a:endParaRPr lang="en-US" dirty="0"/>
          </a:p>
          <a:p>
            <a:r>
              <a:rPr lang="en-US" dirty="0"/>
              <a:t>Result2 : The for top 10 routes based on avg delay are displayed in the char</a:t>
            </a:r>
          </a:p>
          <a:p>
            <a:endParaRPr lang="en-US" dirty="0"/>
          </a:p>
          <a:p>
            <a:r>
              <a:rPr lang="en-US" dirty="0"/>
              <a:t>Result3 : Used Windows to rank all orders by delay within each warehouse.</a:t>
            </a:r>
          </a:p>
        </p:txBody>
      </p:sp>
    </p:spTree>
    <p:extLst>
      <p:ext uri="{BB962C8B-B14F-4D97-AF65-F5344CB8AC3E}">
        <p14:creationId xmlns:p14="http://schemas.microsoft.com/office/powerpoint/2010/main" val="203653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7654-9446-6354-7257-07AB0DF4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" y="174625"/>
            <a:ext cx="11851005" cy="1016000"/>
          </a:xfrm>
        </p:spPr>
        <p:txBody>
          <a:bodyPr>
            <a:normAutofit/>
          </a:bodyPr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Task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BD167C-4990-B18D-F055-849B1284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8" t="17666" r="3063" b="30726"/>
          <a:stretch>
            <a:fillRect/>
          </a:stretch>
        </p:blipFill>
        <p:spPr>
          <a:xfrm>
            <a:off x="83818" y="1276349"/>
            <a:ext cx="11928199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F32-A0B3-2488-B99F-CF99A41D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1325563"/>
          </a:xfrm>
        </p:spPr>
        <p:txBody>
          <a:bodyPr/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 for Task 3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7AE04EE-2F59-6969-B83F-05FCA9E0C9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6886189"/>
              </p:ext>
            </p:extLst>
          </p:nvPr>
        </p:nvGraphicFramePr>
        <p:xfrm>
          <a:off x="1104674" y="900112"/>
          <a:ext cx="9982651" cy="3738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37C5B3C-04EC-AE72-F387-B760F181D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523"/>
              </p:ext>
            </p:extLst>
          </p:nvPr>
        </p:nvGraphicFramePr>
        <p:xfrm>
          <a:off x="4064000" y="519978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575658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683529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62207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21421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TotalShipments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DelayedShipments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DelayPercentage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284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70.5882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475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66.6667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5495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57.1429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981798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C94F033-71FA-6326-4D0E-858A6319E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812145"/>
              </p:ext>
            </p:extLst>
          </p:nvPr>
        </p:nvGraphicFramePr>
        <p:xfrm>
          <a:off x="292053" y="5113429"/>
          <a:ext cx="3549902" cy="1656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951">
                  <a:extLst>
                    <a:ext uri="{9D8B030D-6E8A-4147-A177-3AD203B41FA5}">
                      <a16:colId xmlns:a16="http://schemas.microsoft.com/office/drawing/2014/main" val="1008045401"/>
                    </a:ext>
                  </a:extLst>
                </a:gridCol>
                <a:gridCol w="1774951">
                  <a:extLst>
                    <a:ext uri="{9D8B030D-6E8A-4147-A177-3AD203B41FA5}">
                      <a16:colId xmlns:a16="http://schemas.microsoft.com/office/drawing/2014/main" val="539933828"/>
                    </a:ext>
                  </a:extLst>
                </a:gridCol>
              </a:tblGrid>
              <a:tr h="2703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effeciency_ratio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3583294"/>
                  </a:ext>
                </a:extLst>
              </a:tr>
              <a:tr h="4619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0.151205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6574800"/>
                  </a:ext>
                </a:extLst>
              </a:tr>
              <a:tr h="4619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0.160656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7158868"/>
                  </a:ext>
                </a:extLst>
              </a:tr>
              <a:tr h="4619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0.243721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475142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DECE56-9F3E-C24C-D0DF-78387D94A173}"/>
              </a:ext>
            </a:extLst>
          </p:cNvPr>
          <p:cNvSpPr txBox="1"/>
          <p:nvPr/>
        </p:nvSpPr>
        <p:spPr>
          <a:xfrm>
            <a:off x="373380" y="4691386"/>
            <a:ext cx="346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3 Routes with worst 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76D5C-6097-F994-742C-F7AB7D6CEB04}"/>
              </a:ext>
            </a:extLst>
          </p:cNvPr>
          <p:cNvSpPr txBox="1"/>
          <p:nvPr/>
        </p:nvSpPr>
        <p:spPr>
          <a:xfrm>
            <a:off x="6010018" y="4638675"/>
            <a:ext cx="423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3 Routes with Highest delay Percentage</a:t>
            </a:r>
          </a:p>
        </p:txBody>
      </p:sp>
    </p:spTree>
    <p:extLst>
      <p:ext uri="{BB962C8B-B14F-4D97-AF65-F5344CB8AC3E}">
        <p14:creationId xmlns:p14="http://schemas.microsoft.com/office/powerpoint/2010/main" val="30025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538-A6BC-CD80-AF95-E14209DD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6" y="167148"/>
            <a:ext cx="2438400" cy="6254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Task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7C4DE-0B02-4B33-7B5F-5A320DC0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50" t="18195" r="13750" b="6805"/>
          <a:stretch>
            <a:fillRect/>
          </a:stretch>
        </p:blipFill>
        <p:spPr>
          <a:xfrm>
            <a:off x="1781175" y="625475"/>
            <a:ext cx="8629649" cy="5200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131F2-AF73-52B2-D072-DFAF604D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16" t="73611" r="21015" b="9722"/>
          <a:stretch>
            <a:fillRect/>
          </a:stretch>
        </p:blipFill>
        <p:spPr>
          <a:xfrm>
            <a:off x="1781174" y="5826379"/>
            <a:ext cx="8629649" cy="99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2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18AA-768C-6AC7-545A-EE0752C36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155" y="-68826"/>
            <a:ext cx="4998269" cy="1311275"/>
          </a:xfrm>
        </p:spPr>
        <p:txBody>
          <a:bodyPr>
            <a:normAutofit/>
          </a:bodyPr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 for Task 4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0FAFBAB-21B3-AD64-EA7D-217139CCC3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480937"/>
              </p:ext>
            </p:extLst>
          </p:nvPr>
        </p:nvGraphicFramePr>
        <p:xfrm>
          <a:off x="626344" y="973460"/>
          <a:ext cx="4168775" cy="292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46FB5D-0B77-CD34-D069-1A7FA45BD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295959"/>
              </p:ext>
            </p:extLst>
          </p:nvPr>
        </p:nvGraphicFramePr>
        <p:xfrm>
          <a:off x="6578036" y="973460"/>
          <a:ext cx="4168775" cy="292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608E984-046F-C39E-765A-01F69CC84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47008"/>
              </p:ext>
            </p:extLst>
          </p:nvPr>
        </p:nvGraphicFramePr>
        <p:xfrm>
          <a:off x="0" y="4010025"/>
          <a:ext cx="5764981" cy="2847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0DD5E98-25D2-0C3F-6918-4FFF98316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706775"/>
              </p:ext>
            </p:extLst>
          </p:nvPr>
        </p:nvGraphicFramePr>
        <p:xfrm>
          <a:off x="6168153" y="4099249"/>
          <a:ext cx="5607566" cy="2758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2362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535B-225D-5ED1-8D4D-42CA9878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Task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6114-614E-9CF9-F267-6094D085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28" t="17634" r="15888" b="26022"/>
          <a:stretch>
            <a:fillRect/>
          </a:stretch>
        </p:blipFill>
        <p:spPr>
          <a:xfrm>
            <a:off x="327729" y="1179870"/>
            <a:ext cx="11536541" cy="53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7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1D1C-4B78-C882-B699-CD05487E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07510" cy="1325563"/>
          </a:xfrm>
        </p:spPr>
        <p:txBody>
          <a:bodyPr/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 for Task 5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045A207-E54A-3728-6B33-230DC4C09D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897160"/>
              </p:ext>
            </p:extLst>
          </p:nvPr>
        </p:nvGraphicFramePr>
        <p:xfrm>
          <a:off x="167558" y="1325564"/>
          <a:ext cx="5446661" cy="343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5E54502A-5080-E5DA-4034-3AEF8EB760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735934"/>
              </p:ext>
            </p:extLst>
          </p:nvPr>
        </p:nvGraphicFramePr>
        <p:xfrm>
          <a:off x="6204155" y="1325564"/>
          <a:ext cx="5545394" cy="343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42690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706</TotalTime>
  <Words>211</Words>
  <Application>Microsoft Office PowerPoint</Application>
  <PresentationFormat>Widescreen</PresentationFormat>
  <Paragraphs>58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Rockwell Extra Bold</vt:lpstr>
      <vt:lpstr>Sans Serif Collection</vt:lpstr>
      <vt:lpstr>Office Theme</vt:lpstr>
      <vt:lpstr>Logistics Optimization for Delivery Routes</vt:lpstr>
      <vt:lpstr>Task 1</vt:lpstr>
      <vt:lpstr>Task 2</vt:lpstr>
      <vt:lpstr>Task 3</vt:lpstr>
      <vt:lpstr>Result for Task 3</vt:lpstr>
      <vt:lpstr>Task 4</vt:lpstr>
      <vt:lpstr>Result for Task 4</vt:lpstr>
      <vt:lpstr>Task 5</vt:lpstr>
      <vt:lpstr>Result for Task 5</vt:lpstr>
      <vt:lpstr>PowerPoint Presentation</vt:lpstr>
      <vt:lpstr>Task 6 </vt:lpstr>
      <vt:lpstr>Result for Task 6</vt:lpstr>
      <vt:lpstr>Task 7</vt:lpstr>
      <vt:lpstr>Result for Task 7.1</vt:lpstr>
      <vt:lpstr>Result for Task 7.2 &amp; 7.3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 Inamdar</dc:creator>
  <cp:lastModifiedBy>Ved Inamdar</cp:lastModifiedBy>
  <cp:revision>1</cp:revision>
  <dcterms:created xsi:type="dcterms:W3CDTF">2025-10-17T09:39:58Z</dcterms:created>
  <dcterms:modified xsi:type="dcterms:W3CDTF">2025-10-17T21:26:35Z</dcterms:modified>
</cp:coreProperties>
</file>